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7E232-933C-4B8A-9697-DBE5C483E27A}" v="1" dt="2024-09-04T11:07:15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Leitzbach" userId="8809392a404c6a65" providerId="LiveId" clId="{D9C9685A-D5E2-429C-B813-4CF96E578CD0}"/>
    <pc:docChg chg="undo custSel modSld">
      <pc:chgData name="Niklas Leitzbach" userId="8809392a404c6a65" providerId="LiveId" clId="{D9C9685A-D5E2-429C-B813-4CF96E578CD0}" dt="2024-07-01T13:52:32.299" v="69" actId="20577"/>
      <pc:docMkLst>
        <pc:docMk/>
      </pc:docMkLst>
      <pc:sldChg chg="modSp mod">
        <pc:chgData name="Niklas Leitzbach" userId="8809392a404c6a65" providerId="LiveId" clId="{D9C9685A-D5E2-429C-B813-4CF96E578CD0}" dt="2024-07-01T13:52:32.299" v="69" actId="20577"/>
        <pc:sldMkLst>
          <pc:docMk/>
          <pc:sldMk cId="3658853207" sldId="259"/>
        </pc:sldMkLst>
        <pc:graphicFrameChg chg="modGraphic">
          <ac:chgData name="Niklas Leitzbach" userId="8809392a404c6a65" providerId="LiveId" clId="{D9C9685A-D5E2-429C-B813-4CF96E578CD0}" dt="2024-07-01T13:52:32.299" v="69" actId="20577"/>
          <ac:graphicFrameMkLst>
            <pc:docMk/>
            <pc:sldMk cId="3658853207" sldId="259"/>
            <ac:graphicFrameMk id="5" creationId="{2426C3F5-40D5-6B40-935F-BCB3D7D493B3}"/>
          </ac:graphicFrameMkLst>
        </pc:graphicFrameChg>
      </pc:sldChg>
    </pc:docChg>
  </pc:docChgLst>
  <pc:docChgLst>
    <pc:chgData name="Niklas Leitzbach" userId="8809392a404c6a65" providerId="LiveId" clId="{F637E232-933C-4B8A-9697-DBE5C483E27A}"/>
    <pc:docChg chg="modSld">
      <pc:chgData name="Niklas Leitzbach" userId="8809392a404c6a65" providerId="LiveId" clId="{F637E232-933C-4B8A-9697-DBE5C483E27A}" dt="2024-09-04T11:07:28.635" v="62" actId="13926"/>
      <pc:docMkLst>
        <pc:docMk/>
      </pc:docMkLst>
      <pc:sldChg chg="addSp modSp mod">
        <pc:chgData name="Niklas Leitzbach" userId="8809392a404c6a65" providerId="LiveId" clId="{F637E232-933C-4B8A-9697-DBE5C483E27A}" dt="2024-09-04T11:06:38.564" v="18" actId="208"/>
        <pc:sldMkLst>
          <pc:docMk/>
          <pc:sldMk cId="3273213515" sldId="264"/>
        </pc:sldMkLst>
        <pc:spChg chg="mod">
          <ac:chgData name="Niklas Leitzbach" userId="8809392a404c6a65" providerId="LiveId" clId="{F637E232-933C-4B8A-9697-DBE5C483E27A}" dt="2024-09-04T11:05:51.219" v="1" actId="13926"/>
          <ac:spMkLst>
            <pc:docMk/>
            <pc:sldMk cId="3273213515" sldId="264"/>
            <ac:spMk id="3" creationId="{B2332B2D-4220-058B-E6C8-AEB338FB078A}"/>
          </ac:spMkLst>
        </pc:spChg>
        <pc:spChg chg="add mod">
          <ac:chgData name="Niklas Leitzbach" userId="8809392a404c6a65" providerId="LiveId" clId="{F637E232-933C-4B8A-9697-DBE5C483E27A}" dt="2024-09-04T11:06:38.564" v="18" actId="208"/>
          <ac:spMkLst>
            <pc:docMk/>
            <pc:sldMk cId="3273213515" sldId="264"/>
            <ac:spMk id="4" creationId="{536E56BC-8D9E-EAE2-EE8C-C10814DD646E}"/>
          </ac:spMkLst>
        </pc:spChg>
      </pc:sldChg>
      <pc:sldChg chg="modSp mod">
        <pc:chgData name="Niklas Leitzbach" userId="8809392a404c6a65" providerId="LiveId" clId="{F637E232-933C-4B8A-9697-DBE5C483E27A}" dt="2024-09-04T11:07:28.635" v="62" actId="13926"/>
        <pc:sldMkLst>
          <pc:docMk/>
          <pc:sldMk cId="1895170646" sldId="265"/>
        </pc:sldMkLst>
        <pc:spChg chg="mod">
          <ac:chgData name="Niklas Leitzbach" userId="8809392a404c6a65" providerId="LiveId" clId="{F637E232-933C-4B8A-9697-DBE5C483E27A}" dt="2024-09-04T11:07:28.635" v="62" actId="13926"/>
          <ac:spMkLst>
            <pc:docMk/>
            <pc:sldMk cId="1895170646" sldId="265"/>
            <ac:spMk id="3" creationId="{0B8884BA-1291-883D-516C-52821E6A71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4E73A-E0C6-4F3A-BFC4-EA18D31B2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112287-0B1A-CF0C-E796-95AA1A437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5B9FE1-AEBC-084F-6D09-A5EA5566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BFAABE-5FA9-B398-70F0-F819CB2A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8413DC-5D35-8CE5-FB69-83A053D4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5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7A237-E043-0CD0-9F04-12A583DE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4E0D90-B484-9E90-ECD4-8FB12BC7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8B81A5-BFC5-19CA-106E-87343F52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DF55FC-7600-D33F-03F9-DAC34FF9E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E44EC-09F2-D4D8-F5AD-190018CED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97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652A234-ACCF-6E21-748E-A4480E69C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548082-6998-98A8-3A00-1C54FFCB3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C709B-CFC9-3B0D-59E0-C1EAFF737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D46C4-A439-203C-09EB-0CEED96B4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C9EC98-C5B8-34E7-34EF-509448EA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06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94FEF-438A-EA01-B3D1-64EA0E23A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7019D4-143B-5913-5336-10952F9DE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3FAD9E-BF56-A339-EC05-DF2929F8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7B74F8-D1B3-84DD-D964-5B686120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72B1D9-2836-E814-F0EE-85989C3B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0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03457-400D-E1BF-A7D5-5218FB0D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1C85F8-29AE-0F13-59ED-F73283FF2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BE5816-B75D-A879-C2D2-D760138F6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8A1044-B221-C494-E72F-F740AFFC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1FC04E-BCEB-EDA5-9094-BFA7D7FB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0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CCAEBA-5F04-5B78-FFE4-42A004FE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5E1F90-FEEB-E58D-2AFB-4E2BBF20D1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B83FE5-0B1C-94D3-36B1-C4F5D898B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2E1573-4948-CD66-FDF3-36312870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46308A-9221-029A-DC72-CA880F4B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042043-D12C-3340-3C30-9D9285F4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61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A7B83-C7E4-1073-F413-9351EF838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18AE5A-EE35-E1E8-FFD4-B74BF997D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E2AED1-E91E-FE1B-FF11-932100C5D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CF71A2-5CB8-7023-A126-945CCF0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00526FE-CB90-836A-6736-A026FA89B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9931FE-3109-DDEA-0FCB-73F539E7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80A8E9-CB3D-219E-E811-436013FC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8483B1-32AF-EF3B-2E44-10EC27B8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78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72E5-B873-F3AC-7777-8EC5F096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8B2CF7-80AB-780C-52A4-7E30C96D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B9E9B0-4D0A-BC1F-8E47-69132025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ED2DDD-5439-DB12-9342-394E8D83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70AE4BA-6563-7E0B-2D3B-5FC8B160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AD5F154-0FD3-958A-8E41-BD46BF86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36ABB3-2E4B-C88B-F045-DF8FB579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22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7FA1C-653E-6C7E-5544-84DEEB6B8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A730B0-56AB-9C5D-C7F5-D4FFCE955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1392D8-D418-B5EF-D9AD-A3245B35C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3825D9-7806-5023-98BB-D04110B6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28546D-6F78-3C4B-CF72-0A1D2808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71DC92-D9E7-876E-BE80-478AE121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6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05BDB-83AC-2EC9-EBDA-B5EA1B261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1F30210-FEEF-CFC5-E3C8-7A5D3E6FB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2B8424-ABB8-48AD-5E54-487ADF5C8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0591C0-9B4C-EEA8-E46F-7E923228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1DD701-F3FF-EC9A-8C33-E650F6CB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21E3A3-3517-286C-3360-A276445B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4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A116A2-1074-CC9B-6661-B347E0BC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61F6DE-B349-435F-D512-8FFE71835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729E2D-3209-53B2-F924-781F5883E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FDFBF-A874-4126-AD88-2617DB6BD46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0B040-8FFF-E3E1-A193-E48EDDC7D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153F4-DBD0-95F4-4399-0B0D40042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3CCB95-38A3-42B4-83EE-E3DE9D2466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psg.de/de/ausbildungstermine" TargetMode="External"/><Relationship Id="rId2" Type="http://schemas.openxmlformats.org/officeDocument/2006/relationships/hyperlink" Target="https://dpsg.de/sites/default/files/2021-07/2.1_ausbildung_der_gruppenleiterinnen_und_gruppenleiter_-_modu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psg-freiburg.de/dioezese/" TargetMode="External"/><Relationship Id="rId4" Type="http://schemas.openxmlformats.org/officeDocument/2006/relationships/hyperlink" Target="https://dpsg-speyer.org/index.php/termine-anmeldun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psg-ka.de/silvester-wbmk-2024-202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olker.schwab@allerheiligen-ka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9621B1-8991-D5D3-D0F9-34940A07E0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Juleica</a:t>
            </a:r>
            <a:r>
              <a:rPr lang="en-GB" dirty="0"/>
              <a:t> – </a:t>
            </a:r>
            <a:r>
              <a:rPr lang="en-GB" dirty="0" err="1"/>
              <a:t>Möglichkeiten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Erlangung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2434CD-1CFA-C3AE-6436-678351D7B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Stamm</a:t>
            </a:r>
            <a:r>
              <a:rPr lang="en-GB" dirty="0"/>
              <a:t> von Galen, KA-</a:t>
            </a:r>
            <a:r>
              <a:rPr lang="en-GB" dirty="0" err="1"/>
              <a:t>Nordweststadt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47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38D0A-C455-9E6A-493A-EC9F0653F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Weitere</a:t>
            </a:r>
            <a:r>
              <a:rPr lang="en-GB" dirty="0"/>
              <a:t> </a:t>
            </a:r>
            <a:r>
              <a:rPr lang="en-GB" dirty="0" err="1"/>
              <a:t>Möglichkeiten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602066-4582-D42C-3EF9-0ECF141E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Verlängerung</a:t>
            </a:r>
            <a:r>
              <a:rPr lang="en-GB" dirty="0"/>
              <a:t> </a:t>
            </a:r>
            <a:r>
              <a:rPr lang="en-GB" dirty="0" err="1"/>
              <a:t>Juleica</a:t>
            </a:r>
            <a:r>
              <a:rPr lang="en-GB" dirty="0"/>
              <a:t> s. </a:t>
            </a:r>
            <a:r>
              <a:rPr lang="en-GB" dirty="0" err="1"/>
              <a:t>Anhang</a:t>
            </a:r>
            <a:endParaRPr lang="en-GB" dirty="0"/>
          </a:p>
          <a:p>
            <a:r>
              <a:rPr lang="en-GB" dirty="0" err="1"/>
              <a:t>Schaut</a:t>
            </a:r>
            <a:r>
              <a:rPr lang="en-GB" dirty="0"/>
              <a:t> </a:t>
            </a:r>
            <a:r>
              <a:rPr lang="en-GB" dirty="0" err="1"/>
              <a:t>euch</a:t>
            </a:r>
            <a:r>
              <a:rPr lang="en-GB" dirty="0"/>
              <a:t> </a:t>
            </a:r>
            <a:r>
              <a:rPr lang="en-GB" dirty="0" err="1"/>
              <a:t>auch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anderen</a:t>
            </a:r>
            <a:r>
              <a:rPr lang="en-GB" dirty="0"/>
              <a:t> </a:t>
            </a:r>
            <a:r>
              <a:rPr lang="en-GB" dirty="0" err="1"/>
              <a:t>rdp-Verbänden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Ausbildungsmöglichkeiten</a:t>
            </a:r>
            <a:r>
              <a:rPr lang="en-GB" dirty="0"/>
              <a:t> um.</a:t>
            </a:r>
          </a:p>
          <a:p>
            <a:r>
              <a:rPr lang="en-GB" dirty="0"/>
              <a:t>Auch </a:t>
            </a:r>
            <a:r>
              <a:rPr lang="en-GB" dirty="0" err="1"/>
              <a:t>über</a:t>
            </a:r>
            <a:r>
              <a:rPr lang="en-GB" dirty="0"/>
              <a:t> </a:t>
            </a:r>
            <a:r>
              <a:rPr lang="en-GB" dirty="0" err="1"/>
              <a:t>einen</a:t>
            </a:r>
            <a:r>
              <a:rPr lang="en-GB" dirty="0"/>
              <a:t> </a:t>
            </a:r>
            <a:r>
              <a:rPr lang="en-GB" dirty="0" err="1"/>
              <a:t>Juleica-Kurs</a:t>
            </a:r>
            <a:r>
              <a:rPr lang="en-GB" dirty="0"/>
              <a:t> der Stadt </a:t>
            </a:r>
            <a:r>
              <a:rPr lang="en-GB" dirty="0" err="1"/>
              <a:t>oder</a:t>
            </a:r>
            <a:r>
              <a:rPr lang="en-GB" dirty="0"/>
              <a:t> des BDKJ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Erlangung</a:t>
            </a:r>
            <a:r>
              <a:rPr lang="en-GB" dirty="0"/>
              <a:t> </a:t>
            </a:r>
            <a:r>
              <a:rPr lang="en-GB" dirty="0" err="1"/>
              <a:t>möglich</a:t>
            </a:r>
            <a:r>
              <a:rPr lang="en-GB" dirty="0"/>
              <a:t>, </a:t>
            </a:r>
            <a:r>
              <a:rPr lang="en-GB" dirty="0" err="1"/>
              <a:t>aber</a:t>
            </a:r>
            <a:r>
              <a:rPr lang="en-GB" dirty="0"/>
              <a:t> </a:t>
            </a:r>
            <a:r>
              <a:rPr lang="en-GB" dirty="0" err="1"/>
              <a:t>Pfadfinderausbildung</a:t>
            </a:r>
            <a:r>
              <a:rPr lang="en-GB" dirty="0"/>
              <a:t> </a:t>
            </a:r>
            <a:r>
              <a:rPr lang="en-GB" dirty="0" err="1"/>
              <a:t>fehlt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4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78134-0CC8-002E-2466-E407B4C2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0982"/>
            <a:ext cx="10515600" cy="4256036"/>
          </a:xfrm>
        </p:spPr>
        <p:txBody>
          <a:bodyPr>
            <a:normAutofit/>
          </a:bodyPr>
          <a:lstStyle/>
          <a:p>
            <a:r>
              <a:rPr lang="en-GB" dirty="0" err="1"/>
              <a:t>Ziel</a:t>
            </a:r>
            <a:r>
              <a:rPr lang="en-GB" dirty="0"/>
              <a:t>: Alle </a:t>
            </a:r>
            <a:r>
              <a:rPr lang="en-GB" dirty="0" err="1"/>
              <a:t>aktuellen</a:t>
            </a:r>
            <a:r>
              <a:rPr lang="en-GB" dirty="0"/>
              <a:t> </a:t>
            </a:r>
            <a:r>
              <a:rPr lang="en-GB" dirty="0" err="1"/>
              <a:t>Leitenden</a:t>
            </a:r>
            <a:r>
              <a:rPr lang="en-GB" dirty="0"/>
              <a:t> </a:t>
            </a:r>
            <a:r>
              <a:rPr lang="en-GB" dirty="0" err="1"/>
              <a:t>haben</a:t>
            </a:r>
            <a:r>
              <a:rPr lang="en-GB" dirty="0"/>
              <a:t> bis 31.12.2025 die </a:t>
            </a:r>
            <a:r>
              <a:rPr lang="en-GB" dirty="0" err="1"/>
              <a:t>Modulausbildung</a:t>
            </a:r>
            <a:r>
              <a:rPr lang="en-GB" dirty="0"/>
              <a:t> </a:t>
            </a:r>
            <a:r>
              <a:rPr lang="en-GB" dirty="0" err="1"/>
              <a:t>absolviert</a:t>
            </a:r>
            <a:r>
              <a:rPr lang="en-GB" dirty="0"/>
              <a:t> und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Juleica</a:t>
            </a:r>
            <a:r>
              <a:rPr lang="en-GB" dirty="0"/>
              <a:t> </a:t>
            </a:r>
            <a:r>
              <a:rPr lang="en-GB" dirty="0" err="1"/>
              <a:t>beantragt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/>
              <a:t>Neue </a:t>
            </a:r>
            <a:r>
              <a:rPr lang="en-GB" dirty="0" err="1"/>
              <a:t>Leitende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dies </a:t>
            </a:r>
            <a:r>
              <a:rPr lang="en-GB" dirty="0" err="1"/>
              <a:t>innerhalb</a:t>
            </a:r>
            <a:r>
              <a:rPr lang="en-GB" dirty="0"/>
              <a:t> 2 Jahren </a:t>
            </a:r>
            <a:r>
              <a:rPr lang="en-GB" dirty="0" err="1"/>
              <a:t>erreicht</a:t>
            </a:r>
            <a:r>
              <a:rPr lang="en-GB" dirty="0"/>
              <a:t> </a:t>
            </a:r>
            <a:r>
              <a:rPr lang="en-GB" dirty="0" err="1"/>
              <a:t>haben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24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BA43DF-DF65-4496-E792-8F2E55D20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Voraussetzungen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CAF732-08DF-EEEE-8DEB-9F0C09738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Um die Juleica online beantragen zu können, musst du</a:t>
            </a:r>
          </a:p>
          <a:p>
            <a:r>
              <a:rPr lang="de-DE" dirty="0"/>
              <a:t>eine Juleica-Ausbildung nach den Richtlinien in deinem Bundesland absolviert haben,</a:t>
            </a:r>
          </a:p>
          <a:p>
            <a:r>
              <a:rPr lang="de-DE" dirty="0"/>
              <a:t>eine Erste-Hilfe-Ausbildung nach den Richtlinien in deinem Bundesland absolviert haben,</a:t>
            </a:r>
          </a:p>
          <a:p>
            <a:r>
              <a:rPr lang="de-DE" dirty="0"/>
              <a:t>tatsächlich (ehrenamtlich) in der Jugendarbeit tätig sein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06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563EF-3E34-743F-6AC5-452E83DDA2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Ersterlangung</a:t>
            </a:r>
            <a:r>
              <a:rPr lang="en-GB" dirty="0"/>
              <a:t> </a:t>
            </a:r>
            <a:r>
              <a:rPr lang="en-GB" dirty="0" err="1"/>
              <a:t>Juleica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76BD48-99D3-94BB-CD7F-009BE9BF11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8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FDB311-BFDE-4046-3AAA-135FC846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0040"/>
            <a:ext cx="6124514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DPSG-Weg: (</a:t>
            </a: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empfohlener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Weg)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45F468-153A-E79C-5CEB-262C86AB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4631161"/>
            <a:ext cx="5939078" cy="156948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Nach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gesamtverbandlichem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Ausbildungskonzept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der DPSG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B39CE64-C2F0-790C-131C-B0DB304DA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749" y="63496"/>
            <a:ext cx="5025660" cy="690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4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AE643-BA02-53C9-FCE9-E973B6ECF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43778"/>
          </a:xfrm>
        </p:spPr>
        <p:txBody>
          <a:bodyPr>
            <a:normAutofit fontScale="90000"/>
          </a:bodyPr>
          <a:lstStyle/>
          <a:p>
            <a:r>
              <a:rPr lang="en-GB" dirty="0"/>
              <a:t>Der </a:t>
            </a:r>
            <a:r>
              <a:rPr lang="en-GB" dirty="0" err="1"/>
              <a:t>Woodbadge-Einstieg</a:t>
            </a:r>
            <a:r>
              <a:rPr lang="en-GB" dirty="0"/>
              <a:t> und die </a:t>
            </a:r>
            <a:r>
              <a:rPr lang="en-GB" dirty="0" err="1"/>
              <a:t>Woodbadge-Modulkurse</a:t>
            </a:r>
            <a:r>
              <a:rPr lang="en-GB" dirty="0"/>
              <a:t> </a:t>
            </a:r>
            <a:r>
              <a:rPr lang="en-GB" dirty="0" err="1"/>
              <a:t>stellt</a:t>
            </a:r>
            <a:r>
              <a:rPr lang="en-GB" dirty="0"/>
              <a:t> die </a:t>
            </a:r>
            <a:r>
              <a:rPr lang="en-GB" dirty="0" err="1"/>
              <a:t>Grundausbildung</a:t>
            </a:r>
            <a:r>
              <a:rPr lang="en-GB" dirty="0"/>
              <a:t> </a:t>
            </a:r>
            <a:r>
              <a:rPr lang="en-GB" dirty="0" err="1"/>
              <a:t>eines</a:t>
            </a:r>
            <a:r>
              <a:rPr lang="en-GB" dirty="0"/>
              <a:t> </a:t>
            </a:r>
            <a:r>
              <a:rPr lang="en-GB" dirty="0" err="1"/>
              <a:t>jeden</a:t>
            </a:r>
            <a:r>
              <a:rPr lang="en-GB" dirty="0"/>
              <a:t> </a:t>
            </a:r>
            <a:r>
              <a:rPr lang="en-GB" dirty="0" err="1"/>
              <a:t>Leiters</a:t>
            </a:r>
            <a:r>
              <a:rPr lang="en-GB" dirty="0"/>
              <a:t>/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jeden</a:t>
            </a:r>
            <a:r>
              <a:rPr lang="en-GB" dirty="0"/>
              <a:t> </a:t>
            </a:r>
            <a:r>
              <a:rPr lang="en-GB" dirty="0" err="1"/>
              <a:t>Leiterin</a:t>
            </a:r>
            <a:r>
              <a:rPr lang="en-GB" dirty="0"/>
              <a:t> </a:t>
            </a:r>
            <a:r>
              <a:rPr lang="en-GB" dirty="0" err="1"/>
              <a:t>dar</a:t>
            </a:r>
            <a:r>
              <a:rPr lang="en-GB" dirty="0"/>
              <a:t>.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426C3F5-40D5-6B40-935F-BCB3D7D49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66438"/>
              </p:ext>
            </p:extLst>
          </p:nvPr>
        </p:nvGraphicFramePr>
        <p:xfrm>
          <a:off x="1399458" y="2615381"/>
          <a:ext cx="9111226" cy="3971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4204">
                  <a:extLst>
                    <a:ext uri="{9D8B030D-6E8A-4147-A177-3AD203B41FA5}">
                      <a16:colId xmlns:a16="http://schemas.microsoft.com/office/drawing/2014/main" val="153995597"/>
                    </a:ext>
                  </a:extLst>
                </a:gridCol>
                <a:gridCol w="2557022">
                  <a:extLst>
                    <a:ext uri="{9D8B030D-6E8A-4147-A177-3AD203B41FA5}">
                      <a16:colId xmlns:a16="http://schemas.microsoft.com/office/drawing/2014/main" val="3836116851"/>
                    </a:ext>
                  </a:extLst>
                </a:gridCol>
              </a:tblGrid>
              <a:tr h="55217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7320"/>
                  </a:ext>
                </a:extLst>
              </a:tr>
              <a:tr h="1361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Schritt 1: Motivation und </a:t>
                      </a:r>
                      <a:r>
                        <a:rPr lang="en-GB" dirty="0" err="1"/>
                        <a:t>Grundlagen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zum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Leiten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Ausbildung</a:t>
                      </a:r>
                      <a:r>
                        <a:rPr lang="en-GB" dirty="0"/>
                        <a:t> in der DPSG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Stavo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980288"/>
                  </a:ext>
                </a:extLst>
              </a:tr>
              <a:tr h="953072">
                <a:tc>
                  <a:txBody>
                    <a:bodyPr/>
                    <a:lstStyle/>
                    <a:p>
                      <a:r>
                        <a:rPr lang="en-GB" dirty="0"/>
                        <a:t>Schritt 2: </a:t>
                      </a:r>
                      <a:r>
                        <a:rPr lang="en-GB" dirty="0" err="1"/>
                        <a:t>Gestaltung</a:t>
                      </a:r>
                      <a:r>
                        <a:rPr lang="en-GB" dirty="0"/>
                        <a:t> und Organisation von </a:t>
                      </a:r>
                      <a:r>
                        <a:rPr lang="en-GB" dirty="0" err="1"/>
                        <a:t>Gruppenstunden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Stavo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Bezirk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19517"/>
                  </a:ext>
                </a:extLst>
              </a:tr>
              <a:tr h="552176">
                <a:tc>
                  <a:txBody>
                    <a:bodyPr/>
                    <a:lstStyle/>
                    <a:p>
                      <a:r>
                        <a:rPr lang="en-GB" dirty="0" err="1"/>
                        <a:t>Praxisbegleitung</a:t>
                      </a:r>
                      <a:r>
                        <a:rPr lang="en-GB" dirty="0"/>
                        <a:t> ca. 1 </a:t>
                      </a:r>
                      <a:r>
                        <a:rPr lang="en-GB" dirty="0" err="1"/>
                        <a:t>Jahr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Erfahrene:r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Leiter:in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680449"/>
                  </a:ext>
                </a:extLst>
              </a:tr>
              <a:tr h="552176">
                <a:tc>
                  <a:txBody>
                    <a:bodyPr/>
                    <a:lstStyle/>
                    <a:p>
                      <a:r>
                        <a:rPr lang="en-GB" dirty="0" err="1"/>
                        <a:t>Woodbadge</a:t>
                      </a:r>
                      <a:r>
                        <a:rPr lang="en-GB" dirty="0"/>
                        <a:t>-Module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Bezirk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Diözese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1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85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3218E-7CBA-BA6F-2A03-68B745028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89352"/>
          </a:xfrm>
        </p:spPr>
        <p:txBody>
          <a:bodyPr>
            <a:normAutofit/>
          </a:bodyPr>
          <a:lstStyle/>
          <a:p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Abschluss</a:t>
            </a:r>
            <a:r>
              <a:rPr lang="en-GB" dirty="0"/>
              <a:t> der Module und </a:t>
            </a:r>
            <a:r>
              <a:rPr lang="en-GB" dirty="0" err="1"/>
              <a:t>Nachweisen</a:t>
            </a:r>
            <a:r>
              <a:rPr lang="en-GB" dirty="0"/>
              <a:t> </a:t>
            </a:r>
            <a:r>
              <a:rPr lang="en-GB" dirty="0" err="1"/>
              <a:t>eines</a:t>
            </a:r>
            <a:r>
              <a:rPr lang="en-GB" dirty="0"/>
              <a:t> </a:t>
            </a:r>
            <a:r>
              <a:rPr lang="en-GB" dirty="0" err="1"/>
              <a:t>Erste-Hilfe-Kurses</a:t>
            </a:r>
            <a:r>
              <a:rPr lang="en-GB" dirty="0"/>
              <a:t> (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älter</a:t>
            </a:r>
            <a:r>
              <a:rPr lang="en-GB" dirty="0"/>
              <a:t> 2 Jahre) </a:t>
            </a:r>
            <a:r>
              <a:rPr lang="en-GB" dirty="0" err="1"/>
              <a:t>kann</a:t>
            </a:r>
            <a:r>
              <a:rPr lang="en-GB" dirty="0"/>
              <a:t> </a:t>
            </a:r>
            <a:r>
              <a:rPr lang="en-GB" dirty="0" err="1"/>
              <a:t>Juleica</a:t>
            </a:r>
            <a:r>
              <a:rPr lang="en-GB" dirty="0"/>
              <a:t> online </a:t>
            </a:r>
            <a:r>
              <a:rPr lang="en-GB" dirty="0" err="1"/>
              <a:t>beantragt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.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D2675E-FD69-BF65-8055-0CFEDDE25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8477"/>
            <a:ext cx="10515600" cy="139848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err="1">
                <a:sym typeface="Wingdings" panose="05000000000000000000" pitchFamily="2" charset="2"/>
              </a:rPr>
              <a:t>Dokument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mit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Erklärung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wie</a:t>
            </a:r>
            <a:r>
              <a:rPr lang="en-GB" dirty="0">
                <a:sym typeface="Wingdings" panose="05000000000000000000" pitchFamily="2" charset="2"/>
              </a:rPr>
              <a:t> das </a:t>
            </a:r>
            <a:r>
              <a:rPr lang="en-GB" dirty="0" err="1">
                <a:sym typeface="Wingdings" panose="05000000000000000000" pitchFamily="2" charset="2"/>
              </a:rPr>
              <a:t>geht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ganz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hinten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71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A0404-1160-1880-22B6-3334B0AC0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Hilfreiche</a:t>
            </a:r>
            <a:r>
              <a:rPr lang="en-GB" dirty="0"/>
              <a:t>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D51326-1BC5-2D4D-BB29-7C1E6168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Ausbildungskonzept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https://dpsg.de/sites/default/files/2021-07/2.1_ausbildung_der_gruppenleiterinnen_und_gruppenleiter_-_module.pdf</a:t>
            </a:r>
            <a:r>
              <a:rPr lang="en-GB" dirty="0"/>
              <a:t> </a:t>
            </a:r>
          </a:p>
          <a:p>
            <a:r>
              <a:rPr lang="en-GB" dirty="0" err="1"/>
              <a:t>Ausbildungstermine</a:t>
            </a:r>
            <a:r>
              <a:rPr lang="en-GB" dirty="0"/>
              <a:t> (</a:t>
            </a:r>
            <a:r>
              <a:rPr lang="en-GB" dirty="0" err="1"/>
              <a:t>leider</a:t>
            </a:r>
            <a:r>
              <a:rPr lang="en-GB" dirty="0"/>
              <a:t> </a:t>
            </a:r>
            <a:r>
              <a:rPr lang="en-GB" dirty="0" err="1"/>
              <a:t>fehlen</a:t>
            </a:r>
            <a:r>
              <a:rPr lang="en-GB" dirty="0"/>
              <a:t> </a:t>
            </a:r>
            <a:r>
              <a:rPr lang="en-GB" dirty="0" err="1"/>
              <a:t>hier</a:t>
            </a:r>
            <a:r>
              <a:rPr lang="en-GB" dirty="0"/>
              <a:t> die </a:t>
            </a:r>
            <a:r>
              <a:rPr lang="en-GB" dirty="0" err="1"/>
              <a:t>Bezirkstermine</a:t>
            </a:r>
            <a:r>
              <a:rPr lang="en-GB" dirty="0"/>
              <a:t> </a:t>
            </a:r>
            <a:r>
              <a:rPr lang="en-GB" dirty="0" err="1"/>
              <a:t>anderer</a:t>
            </a:r>
            <a:r>
              <a:rPr lang="en-GB" dirty="0"/>
              <a:t> </a:t>
            </a:r>
            <a:r>
              <a:rPr lang="en-GB" dirty="0" err="1"/>
              <a:t>Bezirke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DV Freiburg): </a:t>
            </a:r>
            <a:r>
              <a:rPr lang="en-GB" dirty="0">
                <a:hlinkClick r:id="rId3"/>
              </a:rPr>
              <a:t>https://dpsg.de/de/ausbildungstermine</a:t>
            </a:r>
            <a:endParaRPr lang="en-GB" dirty="0"/>
          </a:p>
          <a:p>
            <a:r>
              <a:rPr lang="en-GB" dirty="0"/>
              <a:t>DV Speyer: </a:t>
            </a:r>
            <a:r>
              <a:rPr lang="en-GB" dirty="0">
                <a:hlinkClick r:id="rId4"/>
              </a:rPr>
              <a:t>https://dpsg-speyer.org/index.php/termine-anmeldung</a:t>
            </a:r>
            <a:endParaRPr lang="en-GB" dirty="0"/>
          </a:p>
          <a:p>
            <a:r>
              <a:rPr lang="en-GB" dirty="0"/>
              <a:t>DV Freiburg -  </a:t>
            </a:r>
            <a:r>
              <a:rPr lang="en-GB" dirty="0" err="1"/>
              <a:t>Bezirke</a:t>
            </a:r>
            <a:r>
              <a:rPr lang="en-GB" dirty="0"/>
              <a:t>: </a:t>
            </a:r>
            <a:r>
              <a:rPr lang="en-GB" dirty="0">
                <a:hlinkClick r:id="rId5"/>
              </a:rPr>
              <a:t>https://dpsg-freiburg.de/dioezese/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86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EBE46-BFD3-8A50-96AD-A1F01A21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Nächste</a:t>
            </a:r>
            <a:r>
              <a:rPr lang="en-GB" dirty="0"/>
              <a:t> </a:t>
            </a:r>
            <a:r>
              <a:rPr lang="en-GB" dirty="0" err="1"/>
              <a:t>Termine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332B2D-4220-058B-E6C8-AEB338FB0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1149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Modulwoche</a:t>
            </a:r>
            <a:r>
              <a:rPr lang="en-GB" dirty="0"/>
              <a:t> 19.09. – 26.09. </a:t>
            </a:r>
            <a:r>
              <a:rPr lang="en-GB" dirty="0" err="1"/>
              <a:t>Meckesheim</a:t>
            </a:r>
            <a:r>
              <a:rPr lang="en-GB" dirty="0"/>
              <a:t> (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Wiesloch</a:t>
            </a:r>
            <a:r>
              <a:rPr lang="en-GB" dirty="0"/>
              <a:t>) </a:t>
            </a:r>
            <a:r>
              <a:rPr lang="en-GB" dirty="0" err="1"/>
              <a:t>vom</a:t>
            </a:r>
            <a:r>
              <a:rPr lang="en-GB" dirty="0"/>
              <a:t> DV Speyer</a:t>
            </a:r>
          </a:p>
          <a:p>
            <a:r>
              <a:rPr lang="en-GB" dirty="0" err="1">
                <a:highlight>
                  <a:srgbClr val="FF00FF"/>
                </a:highlight>
              </a:rPr>
              <a:t>Modulwoche</a:t>
            </a:r>
            <a:r>
              <a:rPr lang="en-GB" dirty="0">
                <a:highlight>
                  <a:srgbClr val="FF00FF"/>
                </a:highlight>
              </a:rPr>
              <a:t> 28.12. – 04.01. von </a:t>
            </a:r>
            <a:r>
              <a:rPr lang="en-GB" dirty="0" err="1">
                <a:highlight>
                  <a:srgbClr val="FF00FF"/>
                </a:highlight>
              </a:rPr>
              <a:t>unserem</a:t>
            </a:r>
            <a:r>
              <a:rPr lang="en-GB" dirty="0">
                <a:highlight>
                  <a:srgbClr val="FF00FF"/>
                </a:highlight>
              </a:rPr>
              <a:t> </a:t>
            </a:r>
            <a:r>
              <a:rPr lang="en-GB" dirty="0" err="1">
                <a:highlight>
                  <a:srgbClr val="FF00FF"/>
                </a:highlight>
              </a:rPr>
              <a:t>Bezirk</a:t>
            </a:r>
            <a:r>
              <a:rPr lang="en-GB" dirty="0">
                <a:highlight>
                  <a:srgbClr val="FF00FF"/>
                </a:highlight>
              </a:rPr>
              <a:t> </a:t>
            </a:r>
            <a:r>
              <a:rPr lang="en-GB" dirty="0" err="1">
                <a:highlight>
                  <a:srgbClr val="FF00FF"/>
                </a:highlight>
              </a:rPr>
              <a:t>KaMu</a:t>
            </a:r>
            <a:r>
              <a:rPr lang="en-GB" dirty="0">
                <a:highlight>
                  <a:srgbClr val="FF00FF"/>
                </a:highlight>
              </a:rPr>
              <a:t> </a:t>
            </a:r>
            <a:r>
              <a:rPr lang="en-GB" dirty="0">
                <a:highlight>
                  <a:srgbClr val="FF00FF"/>
                </a:highlight>
                <a:sym typeface="Wingdings" panose="05000000000000000000" pitchFamily="2" charset="2"/>
              </a:rPr>
              <a:t> </a:t>
            </a:r>
            <a:r>
              <a:rPr lang="en-GB" dirty="0">
                <a:highlight>
                  <a:srgbClr val="FF00FF"/>
                </a:highlight>
                <a:sym typeface="Wingdings" panose="05000000000000000000" pitchFamily="2" charset="2"/>
                <a:hlinkClick r:id="rId2"/>
              </a:rPr>
              <a:t>https://dpsg-ka.de/silvester-wbmk-2024-2025/</a:t>
            </a:r>
            <a:r>
              <a:rPr lang="en-GB" dirty="0">
                <a:highlight>
                  <a:srgbClr val="FF00FF"/>
                </a:highlight>
                <a:sym typeface="Wingdings" panose="05000000000000000000" pitchFamily="2" charset="2"/>
              </a:rPr>
              <a:t> </a:t>
            </a:r>
            <a:endParaRPr lang="en-GB" dirty="0">
              <a:highlight>
                <a:srgbClr val="FF00FF"/>
              </a:highlight>
            </a:endParaRPr>
          </a:p>
          <a:p>
            <a:r>
              <a:rPr lang="en-GB" dirty="0" err="1"/>
              <a:t>Modulwoche</a:t>
            </a:r>
            <a:r>
              <a:rPr lang="en-GB" dirty="0"/>
              <a:t> </a:t>
            </a:r>
            <a:r>
              <a:rPr lang="en-GB" dirty="0" err="1"/>
              <a:t>Unterland</a:t>
            </a:r>
            <a:r>
              <a:rPr lang="en-GB" dirty="0"/>
              <a:t> 26.10.-02.11 DV </a:t>
            </a:r>
            <a:r>
              <a:rPr lang="en-GB" dirty="0" err="1"/>
              <a:t>RoSt</a:t>
            </a:r>
            <a:r>
              <a:rPr lang="en-GB" dirty="0"/>
              <a:t> in </a:t>
            </a:r>
            <a:r>
              <a:rPr lang="en-GB" dirty="0" err="1"/>
              <a:t>Wüstenrot</a:t>
            </a:r>
            <a:endParaRPr lang="en-GB" dirty="0"/>
          </a:p>
          <a:p>
            <a:r>
              <a:rPr lang="en-GB" dirty="0" err="1"/>
              <a:t>Modulwoche</a:t>
            </a:r>
            <a:r>
              <a:rPr lang="en-GB" dirty="0"/>
              <a:t> 14.09. – 22.09. DV Limburg in </a:t>
            </a:r>
            <a:r>
              <a:rPr lang="en-GB" dirty="0" err="1"/>
              <a:t>Donnerskopf</a:t>
            </a:r>
            <a:endParaRPr lang="en-GB" dirty="0"/>
          </a:p>
          <a:p>
            <a:r>
              <a:rPr lang="en-GB" dirty="0"/>
              <a:t>Modul 2a/2b “</a:t>
            </a:r>
            <a:r>
              <a:rPr lang="en-GB" dirty="0" err="1"/>
              <a:t>Kulturbeutel</a:t>
            </a:r>
            <a:r>
              <a:rPr lang="en-GB" dirty="0"/>
              <a:t>” 08.-10.11. (</a:t>
            </a:r>
            <a:r>
              <a:rPr lang="en-GB" dirty="0" err="1"/>
              <a:t>immer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WE Nov.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Mrz</a:t>
            </a:r>
            <a:r>
              <a:rPr lang="en-GB" dirty="0"/>
              <a:t>. </a:t>
            </a:r>
            <a:r>
              <a:rPr lang="en-GB" dirty="0" err="1"/>
              <a:t>aber</a:t>
            </a:r>
            <a:r>
              <a:rPr lang="en-GB" dirty="0"/>
              <a:t> </a:t>
            </a:r>
            <a:r>
              <a:rPr lang="en-GB" dirty="0" err="1"/>
              <a:t>nur</a:t>
            </a:r>
            <a:r>
              <a:rPr lang="en-GB" dirty="0"/>
              <a:t> 2a/2b)</a:t>
            </a:r>
          </a:p>
          <a:p>
            <a:r>
              <a:rPr lang="en-GB" dirty="0"/>
              <a:t>Modul 2 01.-03.11. </a:t>
            </a:r>
            <a:r>
              <a:rPr lang="en-GB" dirty="0" err="1"/>
              <a:t>im</a:t>
            </a:r>
            <a:r>
              <a:rPr lang="en-GB" dirty="0"/>
              <a:t> DV Würzburg</a:t>
            </a:r>
          </a:p>
          <a:p>
            <a:r>
              <a:rPr lang="en-GB" dirty="0" err="1"/>
              <a:t>Modulwoche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DV Trier </a:t>
            </a:r>
            <a:r>
              <a:rPr lang="en-GB" dirty="0" err="1"/>
              <a:t>im</a:t>
            </a:r>
            <a:r>
              <a:rPr lang="en-GB" dirty="0"/>
              <a:t> August 17. – 24.08. (</a:t>
            </a:r>
            <a:r>
              <a:rPr lang="en-GB" dirty="0" err="1"/>
              <a:t>Anmeldeschluss</a:t>
            </a:r>
            <a:r>
              <a:rPr lang="en-GB" dirty="0"/>
              <a:t>: 31.07.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Explosion: 14 Zacken 3">
            <a:extLst>
              <a:ext uri="{FF2B5EF4-FFF2-40B4-BE49-F238E27FC236}">
                <a16:creationId xmlns:a16="http://schemas.microsoft.com/office/drawing/2014/main" id="{536E56BC-8D9E-EAE2-EE8C-C10814DD646E}"/>
              </a:ext>
            </a:extLst>
          </p:cNvPr>
          <p:cNvSpPr/>
          <p:nvPr/>
        </p:nvSpPr>
        <p:spPr>
          <a:xfrm>
            <a:off x="9459311" y="2596055"/>
            <a:ext cx="3584027" cy="917028"/>
          </a:xfrm>
          <a:prstGeom prst="irregularSeal2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Empfehlung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7321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D35E4-5E2F-5FCC-1D36-264319852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Kostenübernahme</a:t>
            </a:r>
            <a:r>
              <a:rPr lang="en-GB" dirty="0"/>
              <a:t> Gemeinde </a:t>
            </a:r>
            <a:r>
              <a:rPr lang="en-GB" dirty="0" err="1"/>
              <a:t>Allerheiligen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8884BA-1291-883D-516C-52821E6A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Frühzeitig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strike="sngStrike" dirty="0"/>
              <a:t>Volker</a:t>
            </a:r>
            <a:r>
              <a:rPr lang="en-GB" dirty="0"/>
              <a:t> </a:t>
            </a:r>
            <a:r>
              <a:rPr lang="en-GB" dirty="0" err="1"/>
              <a:t>anmelden</a:t>
            </a:r>
            <a:r>
              <a:rPr lang="en-GB" dirty="0"/>
              <a:t> (</a:t>
            </a:r>
            <a:r>
              <a:rPr lang="en-GB" dirty="0" err="1"/>
              <a:t>zwingend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der </a:t>
            </a:r>
            <a:r>
              <a:rPr lang="en-GB" dirty="0" err="1"/>
              <a:t>Teilnahme</a:t>
            </a:r>
            <a:r>
              <a:rPr lang="en-GB" dirty="0"/>
              <a:t>) </a:t>
            </a:r>
            <a:r>
              <a:rPr lang="en-GB" dirty="0" err="1"/>
              <a:t>über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strike="sngStrike" dirty="0">
                <a:hlinkClick r:id="rId2"/>
              </a:rPr>
              <a:t>volker.schwab@allerheiligen-ka.de</a:t>
            </a:r>
            <a:r>
              <a:rPr lang="en-GB" strike="sngStrike" dirty="0"/>
              <a:t> </a:t>
            </a:r>
            <a:r>
              <a:rPr lang="en-GB" dirty="0" err="1">
                <a:highlight>
                  <a:srgbClr val="FF00FF"/>
                </a:highlight>
              </a:rPr>
              <a:t>Nachfolger</a:t>
            </a:r>
            <a:r>
              <a:rPr lang="en-GB" dirty="0">
                <a:highlight>
                  <a:srgbClr val="FF00FF"/>
                </a:highlight>
              </a:rPr>
              <a:t> </a:t>
            </a:r>
            <a:r>
              <a:rPr lang="en-GB" dirty="0" err="1">
                <a:highlight>
                  <a:srgbClr val="FF00FF"/>
                </a:highlight>
              </a:rPr>
              <a:t>noch</a:t>
            </a:r>
            <a:r>
              <a:rPr lang="en-GB" dirty="0">
                <a:highlight>
                  <a:srgbClr val="FF00FF"/>
                </a:highlight>
              </a:rPr>
              <a:t> </a:t>
            </a:r>
            <a:r>
              <a:rPr lang="en-GB" dirty="0" err="1">
                <a:highlight>
                  <a:srgbClr val="FF00FF"/>
                </a:highlight>
              </a:rPr>
              <a:t>unklar</a:t>
            </a:r>
            <a:endParaRPr lang="en-GB" dirty="0">
              <a:highlight>
                <a:srgbClr val="FF00FF"/>
              </a:highlight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GB" dirty="0" err="1">
                <a:sym typeface="Wingdings" panose="05000000000000000000" pitchFamily="2" charset="2"/>
              </a:rPr>
              <a:t>Mit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Teilnahmekosten</a:t>
            </a:r>
            <a:r>
              <a:rPr lang="en-GB" dirty="0">
                <a:sym typeface="Wingdings" panose="05000000000000000000" pitchFamily="2" charset="2"/>
              </a:rPr>
              <a:t> und </a:t>
            </a:r>
            <a:r>
              <a:rPr lang="en-GB" dirty="0" err="1">
                <a:sym typeface="Wingdings" panose="05000000000000000000" pitchFamily="2" charset="2"/>
              </a:rPr>
              <a:t>erwarteten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Fahrtkosten</a:t>
            </a:r>
            <a:endParaRPr lang="en-GB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Und </a:t>
            </a:r>
            <a:r>
              <a:rPr lang="en-GB" dirty="0" err="1">
                <a:sym typeface="Wingdings" panose="05000000000000000000" pitchFamily="2" charset="2"/>
              </a:rPr>
              <a:t>Begründung</a:t>
            </a:r>
            <a:r>
              <a:rPr lang="en-GB" dirty="0">
                <a:sym typeface="Wingdings" panose="05000000000000000000" pitchFamily="2" charset="2"/>
              </a:rPr>
              <a:t>, </a:t>
            </a:r>
            <a:r>
              <a:rPr lang="en-GB" dirty="0" err="1">
                <a:sym typeface="Wingdings" panose="05000000000000000000" pitchFamily="2" charset="2"/>
              </a:rPr>
              <a:t>dass</a:t>
            </a:r>
            <a:r>
              <a:rPr lang="en-GB" dirty="0">
                <a:sym typeface="Wingdings" panose="05000000000000000000" pitchFamily="2" charset="2"/>
              </a:rPr>
              <a:t> dies Teil der </a:t>
            </a:r>
            <a:r>
              <a:rPr lang="en-GB" dirty="0" err="1">
                <a:sym typeface="Wingdings" panose="05000000000000000000" pitchFamily="2" charset="2"/>
              </a:rPr>
              <a:t>Grundausbildung</a:t>
            </a:r>
            <a:r>
              <a:rPr lang="en-GB" dirty="0">
                <a:sym typeface="Wingdings" panose="05000000000000000000" pitchFamily="2" charset="2"/>
              </a:rPr>
              <a:t> von </a:t>
            </a:r>
            <a:r>
              <a:rPr lang="en-GB" dirty="0" err="1">
                <a:sym typeface="Wingdings" panose="05000000000000000000" pitchFamily="2" charset="2"/>
              </a:rPr>
              <a:t>Gruppenleitern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nach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dem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gesamtverbandlichen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Ausbildungskonzepts</a:t>
            </a:r>
            <a:r>
              <a:rPr lang="en-GB" dirty="0">
                <a:sym typeface="Wingdings" panose="05000000000000000000" pitchFamily="2" charset="2"/>
              </a:rPr>
              <a:t> der DPSG </a:t>
            </a:r>
            <a:r>
              <a:rPr lang="en-GB" dirty="0" err="1">
                <a:sym typeface="Wingdings" panose="05000000000000000000" pitchFamily="2" charset="2"/>
              </a:rPr>
              <a:t>ist</a:t>
            </a:r>
            <a:r>
              <a:rPr lang="en-GB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Gilt </a:t>
            </a:r>
            <a:r>
              <a:rPr lang="en-GB" dirty="0" err="1">
                <a:sym typeface="Wingdings" panose="05000000000000000000" pitchFamily="2" charset="2"/>
              </a:rPr>
              <a:t>nur</a:t>
            </a:r>
            <a:r>
              <a:rPr lang="en-GB" dirty="0">
                <a:sym typeface="Wingdings" panose="05000000000000000000" pitchFamily="2" charset="2"/>
              </a:rPr>
              <a:t> für Schritt ½-Wochenenden des </a:t>
            </a:r>
            <a:r>
              <a:rPr lang="en-GB" dirty="0" err="1">
                <a:sym typeface="Wingdings" panose="05000000000000000000" pitchFamily="2" charset="2"/>
              </a:rPr>
              <a:t>Bezirks</a:t>
            </a:r>
            <a:r>
              <a:rPr lang="en-GB" dirty="0">
                <a:sym typeface="Wingdings" panose="05000000000000000000" pitchFamily="2" charset="2"/>
              </a:rPr>
              <a:t>, </a:t>
            </a:r>
            <a:r>
              <a:rPr lang="en-GB" dirty="0" err="1">
                <a:sym typeface="Wingdings" panose="05000000000000000000" pitchFamily="2" charset="2"/>
              </a:rPr>
              <a:t>sowie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Modulwochenenden</a:t>
            </a:r>
            <a:r>
              <a:rPr lang="en-GB" dirty="0">
                <a:sym typeface="Wingdings" panose="05000000000000000000" pitchFamily="2" charset="2"/>
              </a:rPr>
              <a:t> und </a:t>
            </a:r>
            <a:r>
              <a:rPr lang="en-GB" dirty="0" err="1">
                <a:sym typeface="Wingdings" panose="05000000000000000000" pitchFamily="2" charset="2"/>
              </a:rPr>
              <a:t>Modulwoche</a:t>
            </a:r>
            <a:endParaRPr lang="en-GB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GB" dirty="0" err="1">
                <a:sym typeface="Wingdings" panose="05000000000000000000" pitchFamily="2" charset="2"/>
              </a:rPr>
              <a:t>Quittung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vom</a:t>
            </a:r>
            <a:r>
              <a:rPr lang="en-GB" dirty="0">
                <a:sym typeface="Wingdings" panose="05000000000000000000" pitchFamily="2" charset="2"/>
              </a:rPr>
              <a:t> Orga-Team </a:t>
            </a:r>
            <a:r>
              <a:rPr lang="en-GB" dirty="0" err="1">
                <a:sym typeface="Wingdings" panose="05000000000000000000" pitchFamily="2" charset="2"/>
              </a:rPr>
              <a:t>geben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lassen</a:t>
            </a:r>
            <a:r>
              <a:rPr lang="en-GB" dirty="0">
                <a:sym typeface="Wingdings" panose="05000000000000000000" pitchFamily="2" charset="2"/>
              </a:rPr>
              <a:t> und </a:t>
            </a:r>
            <a:r>
              <a:rPr lang="en-GB" dirty="0" err="1">
                <a:sym typeface="Wingdings" panose="05000000000000000000" pitchFamily="2" charset="2"/>
              </a:rPr>
              <a:t>Fahrtbelege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aufheben</a:t>
            </a:r>
            <a:r>
              <a:rPr lang="en-GB" dirty="0">
                <a:sym typeface="Wingdings" panose="05000000000000000000" pitchFamily="2" charset="2"/>
              </a:rPr>
              <a:t>. Gemeinde </a:t>
            </a:r>
            <a:r>
              <a:rPr lang="en-GB" dirty="0" err="1">
                <a:sym typeface="Wingdings" panose="05000000000000000000" pitchFamily="2" charset="2"/>
              </a:rPr>
              <a:t>gibt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Anweisung</a:t>
            </a:r>
            <a:r>
              <a:rPr lang="en-GB" dirty="0">
                <a:sym typeface="Wingdings" panose="05000000000000000000" pitchFamily="2" charset="2"/>
              </a:rPr>
              <a:t> was </a:t>
            </a:r>
            <a:r>
              <a:rPr lang="en-GB" dirty="0" err="1">
                <a:sym typeface="Wingdings" panose="05000000000000000000" pitchFamily="2" charset="2"/>
              </a:rPr>
              <a:t>zu</a:t>
            </a:r>
            <a:r>
              <a:rPr lang="en-GB" dirty="0">
                <a:sym typeface="Wingdings" panose="05000000000000000000" pitchFamily="2" charset="2"/>
              </a:rPr>
              <a:t> tun </a:t>
            </a:r>
            <a:r>
              <a:rPr lang="en-GB" dirty="0" err="1">
                <a:sym typeface="Wingdings" panose="05000000000000000000" pitchFamily="2" charset="2"/>
              </a:rPr>
              <a:t>ist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nachdem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ihr</a:t>
            </a:r>
            <a:r>
              <a:rPr lang="en-GB" dirty="0">
                <a:sym typeface="Wingdings" panose="05000000000000000000" pitchFamily="2" charset="2"/>
              </a:rPr>
              <a:t> es </a:t>
            </a:r>
            <a:r>
              <a:rPr lang="en-GB" dirty="0" err="1">
                <a:sym typeface="Wingdings" panose="05000000000000000000" pitchFamily="2" charset="2"/>
              </a:rPr>
              <a:t>angemeldet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habt</a:t>
            </a:r>
            <a:r>
              <a:rPr lang="en-GB" dirty="0">
                <a:sym typeface="Wingdings" panose="05000000000000000000" pitchFamily="2" charset="2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17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Breitbild</PresentationFormat>
  <Paragraphs>49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Wingdings</vt:lpstr>
      <vt:lpstr>Office</vt:lpstr>
      <vt:lpstr>Juleica – Möglichkeiten zur Erlangung</vt:lpstr>
      <vt:lpstr>Voraussetzungen</vt:lpstr>
      <vt:lpstr>Ersterlangung Juleica</vt:lpstr>
      <vt:lpstr>DPSG-Weg: (empfohlener Weg)</vt:lpstr>
      <vt:lpstr>Der Woodbadge-Einstieg und die Woodbadge-Modulkurse stellt die Grundausbildung eines jeden Leiters/ einer jeden Leiterin dar.</vt:lpstr>
      <vt:lpstr>Nach Abschluss der Module und Nachweisen eines Erste-Hilfe-Kurses (nicht älter 2 Jahre) kann Juleica online beantragt werden. </vt:lpstr>
      <vt:lpstr>Hilfreiche Links</vt:lpstr>
      <vt:lpstr>Nächste Termine</vt:lpstr>
      <vt:lpstr>Kostenübernahme Gemeinde Allerheiligen</vt:lpstr>
      <vt:lpstr>Weitere Möglichkeiten</vt:lpstr>
      <vt:lpstr>Ziel: Alle aktuellen Leitenden haben bis 31.12.2025 die Modulausbildung absolviert und eine Juleica beantragt.  Neue Leitende sollen dies innerhalb 2 Jahren erreicht haben.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Niklas Leitzbach</dc:creator>
  <cp:lastModifiedBy>Niklas Leitzbach</cp:lastModifiedBy>
  <cp:revision>1</cp:revision>
  <dcterms:created xsi:type="dcterms:W3CDTF">2024-07-01T11:24:27Z</dcterms:created>
  <dcterms:modified xsi:type="dcterms:W3CDTF">2024-09-04T11:07:37Z</dcterms:modified>
</cp:coreProperties>
</file>